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7536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80537" y="7004076"/>
            <a:ext cx="8788401" cy="762002"/>
          </a:xfrm>
          <a:prstGeom prst="rect">
            <a:avLst/>
          </a:prstGeom>
        </p:spPr>
        <p:txBody>
          <a:bodyPr lIns="20320" tIns="20320" rIns="20320" bIns="20320"/>
          <a:lstStyle>
            <a:lvl1pPr defTabSz="734694">
              <a:defRPr sz="4806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482598" y="4546598"/>
            <a:ext cx="8788404" cy="573982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100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8788404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482598" y="4546598"/>
            <a:ext cx="8788404" cy="574042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8788404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Body Level One…"/>
          <p:cNvSpPr txBox="1"/>
          <p:nvPr>
            <p:ph type="body" sz="half" idx="21" hasCustomPrompt="1"/>
          </p:nvPr>
        </p:nvSpPr>
        <p:spPr>
          <a:xfrm>
            <a:off x="482598" y="5814200"/>
            <a:ext cx="8788404" cy="3302408"/>
          </a:xfrm>
          <a:prstGeom prst="rect">
            <a:avLst/>
          </a:prstGeom>
        </p:spPr>
        <p:txBody>
          <a:bodyPr lIns="20320" tIns="20320" rIns="20320" bIns="20320"/>
          <a:lstStyle>
            <a:lvl1pPr defTabSz="825500">
              <a:spcBef>
                <a:spcPts val="1800"/>
              </a:spcBef>
              <a:defRPr b="0" spc="-100" sz="5400"/>
            </a:lvl1pPr>
          </a:lstStyle>
          <a:p>
            <a:pPr/>
            <a:r>
              <a:t>Agenda Topics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quarter" idx="1" hasCustomPrompt="1"/>
          </p:nvPr>
        </p:nvSpPr>
        <p:spPr>
          <a:xfrm>
            <a:off x="482598" y="6083136"/>
            <a:ext cx="8788404" cy="1549727"/>
          </a:xfrm>
          <a:prstGeom prst="rect">
            <a:avLst/>
          </a:prstGeom>
        </p:spPr>
        <p:txBody>
          <a:bodyPr lIns="20320" tIns="20320" rIns="20320" bIns="20320" anchor="ctr"/>
          <a:lstStyle>
            <a:lvl1pPr algn="ctr" defTabSz="2438337">
              <a:lnSpc>
                <a:spcPct val="80000"/>
              </a:lnSpc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2438337">
              <a:lnSpc>
                <a:spcPct val="80000"/>
              </a:lnSpc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2438337">
              <a:lnSpc>
                <a:spcPct val="80000"/>
              </a:lnSpc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2438337">
              <a:lnSpc>
                <a:spcPct val="80000"/>
              </a:lnSpc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2438337">
              <a:lnSpc>
                <a:spcPct val="80000"/>
              </a:lnSpc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sz="quarter" idx="1" hasCustomPrompt="1"/>
          </p:nvPr>
        </p:nvSpPr>
        <p:spPr>
          <a:xfrm>
            <a:off x="482598" y="4545171"/>
            <a:ext cx="8788404" cy="2896635"/>
          </a:xfrm>
          <a:prstGeom prst="rect">
            <a:avLst/>
          </a:prstGeom>
        </p:spPr>
        <p:txBody>
          <a:bodyPr lIns="20320" tIns="20320" rIns="20320" bIns="20320" anchor="b"/>
          <a:lstStyle>
            <a:lvl1pPr algn="ctr" defTabSz="2438337">
              <a:lnSpc>
                <a:spcPct val="80000"/>
              </a:lnSpc>
              <a:defRPr spc="-250" sz="25000"/>
            </a:lvl1pPr>
            <a:lvl2pPr algn="ctr" defTabSz="2438337">
              <a:lnSpc>
                <a:spcPct val="80000"/>
              </a:lnSpc>
              <a:defRPr spc="-250" sz="25000"/>
            </a:lvl2pPr>
            <a:lvl3pPr algn="ctr" defTabSz="2438337">
              <a:lnSpc>
                <a:spcPct val="80000"/>
              </a:lnSpc>
              <a:defRPr spc="-250" sz="25000"/>
            </a:lvl3pPr>
            <a:lvl4pPr algn="ctr" defTabSz="2438337">
              <a:lnSpc>
                <a:spcPct val="80000"/>
              </a:lnSpc>
              <a:defRPr spc="-250" sz="25000"/>
            </a:lvl4pPr>
            <a:lvl5pPr algn="ctr" defTabSz="2438337">
              <a:lnSpc>
                <a:spcPct val="80000"/>
              </a:lnSpc>
              <a:defRPr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482598" y="7419671"/>
            <a:ext cx="8788404" cy="373913"/>
          </a:xfrm>
          <a:prstGeom prst="rect">
            <a:avLst/>
          </a:prstGeom>
        </p:spPr>
        <p:txBody>
          <a:bodyPr/>
          <a:lstStyle>
            <a:lvl1pPr algn="ctr" defTabSz="330200">
              <a:defRPr sz="21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/>
          <p:nvPr>
            <p:ph type="body" sz="quarter" idx="1" hasCustomPrompt="1"/>
          </p:nvPr>
        </p:nvSpPr>
        <p:spPr>
          <a:xfrm>
            <a:off x="972009" y="8384981"/>
            <a:ext cx="8080022" cy="254793"/>
          </a:xfrm>
          <a:prstGeom prst="rect">
            <a:avLst/>
          </a:prstGeom>
        </p:spPr>
        <p:txBody>
          <a:bodyPr/>
          <a:lstStyle/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6" name="Body Level One…"/>
          <p:cNvSpPr txBox="1"/>
          <p:nvPr>
            <p:ph type="body" sz="quarter" idx="21" hasCustomPrompt="1"/>
          </p:nvPr>
        </p:nvSpPr>
        <p:spPr>
          <a:xfrm>
            <a:off x="701569" y="6090744"/>
            <a:ext cx="8350461" cy="1534513"/>
          </a:xfrm>
          <a:prstGeom prst="rect">
            <a:avLst/>
          </a:prstGeom>
        </p:spPr>
        <p:txBody>
          <a:bodyPr lIns="20320" tIns="20320" rIns="20320" bIns="20320"/>
          <a:lstStyle>
            <a:lvl1pPr marL="469900" indent="-300876" defTabSz="2438337">
              <a:lnSpc>
                <a:spcPct val="90000"/>
              </a:lnSpc>
              <a:defRPr b="0" spc="-200"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/>
          <p:nvPr>
            <p:ph type="pic" sz="quarter" idx="21"/>
          </p:nvPr>
        </p:nvSpPr>
        <p:spPr>
          <a:xfrm>
            <a:off x="6304279" y="4521198"/>
            <a:ext cx="2975641" cy="237987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 and houmous "/>
          <p:cNvSpPr/>
          <p:nvPr>
            <p:ph type="pic" sz="quarter" idx="22"/>
          </p:nvPr>
        </p:nvSpPr>
        <p:spPr>
          <a:xfrm>
            <a:off x="5400040" y="5706109"/>
            <a:ext cx="4175762" cy="486007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 and shaved parmesan cheese"/>
          <p:cNvSpPr/>
          <p:nvPr>
            <p:ph type="pic" sz="half" idx="23"/>
          </p:nvPr>
        </p:nvSpPr>
        <p:spPr>
          <a:xfrm>
            <a:off x="-55882" y="4312918"/>
            <a:ext cx="6644643" cy="498348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/>
          <p:nvPr>
            <p:ph type="pic" idx="21"/>
          </p:nvPr>
        </p:nvSpPr>
        <p:spPr>
          <a:xfrm>
            <a:off x="-533402" y="1904999"/>
            <a:ext cx="10820404" cy="86563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462281" y="3596638"/>
            <a:ext cx="10698482" cy="64075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82598" y="6964680"/>
            <a:ext cx="8788404" cy="1859282"/>
          </a:xfrm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83075" y="4557255"/>
            <a:ext cx="8787450" cy="254793"/>
          </a:xfrm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482598" y="8758763"/>
            <a:ext cx="8788404" cy="446782"/>
          </a:xfrm>
          <a:prstGeom prst="rect">
            <a:avLst/>
          </a:prstGeom>
        </p:spPr>
        <p:txBody>
          <a:bodyPr lIns="20320" tIns="20320" rIns="20320" bIns="20320"/>
          <a:lstStyle>
            <a:lvl1pPr defTabSz="412750">
              <a:defRPr sz="27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/>
          <p:nvPr>
            <p:ph type="pic" sz="half" idx="21"/>
          </p:nvPr>
        </p:nvSpPr>
        <p:spPr>
          <a:xfrm>
            <a:off x="4389118" y="4033518"/>
            <a:ext cx="4857937" cy="565404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482598" y="4622798"/>
            <a:ext cx="3911603" cy="2352912"/>
          </a:xfrm>
          <a:prstGeom prst="rect">
            <a:avLst/>
          </a:prstGeom>
        </p:spPr>
        <p:txBody>
          <a:bodyPr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482598" y="6939029"/>
            <a:ext cx="3911603" cy="2154172"/>
          </a:xfrm>
          <a:prstGeom prst="rect">
            <a:avLst/>
          </a:prstGeom>
        </p:spPr>
        <p:txBody>
          <a:bodyPr lIns="20320" tIns="20320" rIns="20320" bIns="20320"/>
          <a:lstStyle>
            <a:lvl1pPr defTabSz="825500">
              <a:defRPr sz="5400"/>
            </a:lvl1pPr>
            <a:lvl2pPr defTabSz="825500">
              <a:defRPr sz="5400"/>
            </a:lvl2pPr>
            <a:lvl3pPr defTabSz="825500">
              <a:defRPr sz="5400"/>
            </a:lvl3pPr>
            <a:lvl4pPr defTabSz="825500">
              <a:defRPr sz="5400"/>
            </a:lvl4pPr>
            <a:lvl5pPr defTabSz="825500">
              <a:defRPr sz="54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4720529" y="9185094"/>
            <a:ext cx="307544" cy="31364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482598" y="4546598"/>
            <a:ext cx="8788404" cy="573268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8788404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sz="half" idx="21" hasCustomPrompt="1"/>
          </p:nvPr>
        </p:nvSpPr>
        <p:spPr>
          <a:xfrm>
            <a:off x="482598" y="5814200"/>
            <a:ext cx="8788404" cy="3302408"/>
          </a:xfrm>
          <a:prstGeom prst="rect">
            <a:avLst/>
          </a:prstGeom>
        </p:spPr>
        <p:txBody>
          <a:bodyPr lIns="20320" tIns="20320" rIns="20320" bIns="2032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1pPr>
          </a:lstStyle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sz="half" idx="1" hasCustomPrompt="1"/>
          </p:nvPr>
        </p:nvSpPr>
        <p:spPr>
          <a:xfrm>
            <a:off x="482598" y="5814200"/>
            <a:ext cx="8788404" cy="3302408"/>
          </a:xfrm>
          <a:prstGeom prst="rect">
            <a:avLst/>
          </a:prstGeom>
        </p:spPr>
        <p:txBody>
          <a:bodyPr lIns="20320" tIns="20320" rIns="20320" bIns="20320" numCol="2" spcCol="439419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1pPr>
            <a:lvl2pPr marL="12192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2pPr>
            <a:lvl3pPr marL="18288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3pPr>
            <a:lvl4pPr marL="24384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4pPr>
            <a:lvl5pPr marL="30480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3911603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Body Level One…"/>
          <p:cNvSpPr txBox="1"/>
          <p:nvPr>
            <p:ph type="body" sz="quarter" idx="21" hasCustomPrompt="1"/>
          </p:nvPr>
        </p:nvSpPr>
        <p:spPr>
          <a:xfrm>
            <a:off x="482598" y="5814200"/>
            <a:ext cx="3911603" cy="3302654"/>
          </a:xfrm>
          <a:prstGeom prst="rect">
            <a:avLst/>
          </a:prstGeom>
        </p:spPr>
        <p:txBody>
          <a:bodyPr lIns="20320" tIns="20320" rIns="20320" bIns="2032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1pPr>
          </a:lstStyle>
          <a:p>
            <a:pPr/>
            <a:r>
              <a:t>Slide bullet text</a:t>
            </a:r>
          </a:p>
        </p:txBody>
      </p:sp>
      <p:sp>
        <p:nvSpPr>
          <p:cNvPr id="62" name="Bowl of pappardelle pasta with parsley butter, roasted hazelnuts and shaved parmesan cheese"/>
          <p:cNvSpPr/>
          <p:nvPr>
            <p:ph type="pic" sz="quarter" idx="22"/>
          </p:nvPr>
        </p:nvSpPr>
        <p:spPr>
          <a:xfrm>
            <a:off x="4876800" y="3951892"/>
            <a:ext cx="4366751" cy="58223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482598" y="4546598"/>
            <a:ext cx="3911603" cy="574042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3911603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2" name="Body Level One…"/>
          <p:cNvSpPr txBox="1"/>
          <p:nvPr>
            <p:ph type="body" sz="quarter" idx="21" hasCustomPrompt="1"/>
          </p:nvPr>
        </p:nvSpPr>
        <p:spPr>
          <a:xfrm>
            <a:off x="482598" y="5814200"/>
            <a:ext cx="3911603" cy="3302654"/>
          </a:xfrm>
          <a:prstGeom prst="rect">
            <a:avLst/>
          </a:prstGeom>
        </p:spPr>
        <p:txBody>
          <a:bodyPr lIns="20320" tIns="20320" rIns="20320" bIns="2032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1pPr>
          </a:lstStyle>
          <a:p>
            <a:pPr/>
            <a:r>
              <a:t>Slide bullet text</a:t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482598" y="4546598"/>
            <a:ext cx="3911603" cy="574042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Body Level One…"/>
          <p:cNvSpPr txBox="1"/>
          <p:nvPr>
            <p:ph type="body" sz="quarter" idx="1" hasCustomPrompt="1"/>
          </p:nvPr>
        </p:nvSpPr>
        <p:spPr>
          <a:xfrm>
            <a:off x="482598" y="5063985"/>
            <a:ext cx="3911603" cy="373913"/>
          </a:xfrm>
          <a:prstGeom prst="rect">
            <a:avLst/>
          </a:prstGeom>
        </p:spPr>
        <p:txBody>
          <a:bodyPr/>
          <a:lstStyle>
            <a:lvl1pPr defTabSz="330200">
              <a:defRPr sz="2100"/>
            </a:lvl1pPr>
            <a:lvl2pPr defTabSz="330200">
              <a:defRPr sz="2100"/>
            </a:lvl2pPr>
            <a:lvl3pPr defTabSz="330200">
              <a:defRPr sz="2100"/>
            </a:lvl3pPr>
            <a:lvl4pPr defTabSz="330200">
              <a:defRPr sz="2100"/>
            </a:lvl4pPr>
            <a:lvl5pPr defTabSz="330200">
              <a:defRPr sz="21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Body Level One…"/>
          <p:cNvSpPr txBox="1"/>
          <p:nvPr>
            <p:ph type="body" sz="quarter" idx="21" hasCustomPrompt="1"/>
          </p:nvPr>
        </p:nvSpPr>
        <p:spPr>
          <a:xfrm>
            <a:off x="482598" y="5814200"/>
            <a:ext cx="3911603" cy="3302654"/>
          </a:xfrm>
          <a:prstGeom prst="rect">
            <a:avLst/>
          </a:prstGeom>
        </p:spPr>
        <p:txBody>
          <a:bodyPr lIns="20320" tIns="20320" rIns="20320" bIns="2032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lvl1pPr>
          </a:lstStyle>
          <a:p>
            <a:pPr/>
            <a:r>
              <a:t>Slide bullet text</a:t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482598" y="4546598"/>
            <a:ext cx="3911603" cy="574042"/>
          </a:xfrm>
          <a:prstGeom prst="rect">
            <a:avLst/>
          </a:prstGeom>
        </p:spPr>
        <p:txBody>
          <a:bodyPr anchor="t"/>
          <a:lstStyle>
            <a:lvl1pPr>
              <a:defRPr spc="-168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482598" y="5928359"/>
            <a:ext cx="8788404" cy="1859283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4720529" y="9185094"/>
            <a:ext cx="307544" cy="31364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80535" y="8858745"/>
            <a:ext cx="8788402" cy="2547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8287" tIns="18287" rIns="18287" bIns="18287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482598" y="5144796"/>
            <a:ext cx="8788404" cy="18592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" tIns="20320" rIns="20320" bIns="2032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720529" y="9183400"/>
            <a:ext cx="307544" cy="313640"/>
          </a:xfrm>
          <a:prstGeom prst="rect">
            <a:avLst/>
          </a:prstGeom>
          <a:ln w="12700">
            <a:miter lim="400000"/>
          </a:ln>
        </p:spPr>
        <p:txBody>
          <a:bodyPr wrap="none" lIns="20320" tIns="20320" rIns="20320" bIns="2032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3632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CROBiB_2026_logo_krivulje.ai" descr="CROBiB_2026_logo_krivulje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1008" y="-14428"/>
            <a:ext cx="2884453" cy="762002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Rectangle"/>
          <p:cNvSpPr/>
          <p:nvPr/>
        </p:nvSpPr>
        <p:spPr>
          <a:xfrm>
            <a:off x="-11896" y="-5513"/>
            <a:ext cx="6872388" cy="744171"/>
          </a:xfrm>
          <a:prstGeom prst="rect">
            <a:avLst/>
          </a:prstGeom>
          <a:solidFill>
            <a:srgbClr val="929292"/>
          </a:solidFill>
          <a:ln w="12700"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3" name="Rectangle"/>
          <p:cNvSpPr/>
          <p:nvPr/>
        </p:nvSpPr>
        <p:spPr>
          <a:xfrm>
            <a:off x="-11896" y="-8047"/>
            <a:ext cx="6872388" cy="254794"/>
          </a:xfrm>
          <a:prstGeom prst="rect">
            <a:avLst/>
          </a:prstGeom>
          <a:solidFill>
            <a:srgbClr val="EE230C"/>
          </a:solidFill>
          <a:ln w="12700"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Rectangle"/>
          <p:cNvSpPr/>
          <p:nvPr/>
        </p:nvSpPr>
        <p:spPr>
          <a:xfrm>
            <a:off x="-11896" y="483900"/>
            <a:ext cx="6872388" cy="254794"/>
          </a:xfrm>
          <a:prstGeom prst="rect">
            <a:avLst/>
          </a:prstGeom>
          <a:solidFill>
            <a:srgbClr val="EE230C"/>
          </a:solidFill>
          <a:ln w="12700"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5" name="Text Box 40"/>
          <p:cNvSpPr txBox="1"/>
          <p:nvPr/>
        </p:nvSpPr>
        <p:spPr>
          <a:xfrm>
            <a:off x="-93151" y="1834224"/>
            <a:ext cx="9939902" cy="14114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6593" tIns="276593" rIns="276593" bIns="276593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z="1400">
                <a:solidFill>
                  <a:srgbClr val="5E5E5E"/>
                </a:solidFill>
              </a:defRPr>
            </a:pPr>
            <a:r>
              <a:t>Autori (Prvo ime kao inicijal, Prezime, podcrtani autor(i) koji predstavljaju, numerirane afilijacije u superskriptu)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sz="1500">
                <a:solidFill>
                  <a:srgbClr val="5E5E5E"/>
                </a:solidFill>
              </a:defRPr>
            </a:pPr>
            <a:r>
              <a:t>npr. I</a:t>
            </a:r>
            <a:r>
              <a:rPr u="sng"/>
              <a:t>. Horvat</a:t>
            </a:r>
            <a:r>
              <a:rPr baseline="28400" u="sng"/>
              <a:t> </a:t>
            </a:r>
            <a:r>
              <a:rPr baseline="28400"/>
              <a:t>1</a:t>
            </a:r>
            <a:r>
              <a:t>, L. Kovač</a:t>
            </a:r>
            <a:r>
              <a:rPr baseline="28400"/>
              <a:t> 1 2</a:t>
            </a:r>
            <a:r>
              <a:t> i N. Marić</a:t>
            </a:r>
            <a:r>
              <a:rPr baseline="28400"/>
              <a:t>2</a:t>
            </a:r>
            <a:endParaRPr>
              <a:solidFill>
                <a:srgbClr val="3B383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sz="1500">
                <a:solidFill>
                  <a:srgbClr val="5E5E5E"/>
                </a:solidFill>
              </a:defRPr>
            </a:pPr>
            <a:r>
              <a:t>1 Sveučilište u Zagrebu, Medicinski fakultet, Zagreb, Hrvatska; 2 Hrvatski zavod za javno zdravstvo, Zagreb, Hrvatska</a:t>
            </a:r>
          </a:p>
        </p:txBody>
      </p:sp>
      <p:sp>
        <p:nvSpPr>
          <p:cNvPr id="176" name="Text Box 2"/>
          <p:cNvSpPr txBox="1"/>
          <p:nvPr/>
        </p:nvSpPr>
        <p:spPr>
          <a:xfrm>
            <a:off x="-22825" y="749322"/>
            <a:ext cx="9799250" cy="1352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70" sz="3500"/>
            </a:lvl1pPr>
          </a:lstStyle>
          <a:p>
            <a:pPr/>
            <a:r>
              <a:t>Naslov postera</a:t>
            </a:r>
          </a:p>
        </p:txBody>
      </p:sp>
      <p:sp>
        <p:nvSpPr>
          <p:cNvPr id="177" name="Text Box 2"/>
          <p:cNvSpPr txBox="1"/>
          <p:nvPr/>
        </p:nvSpPr>
        <p:spPr>
          <a:xfrm>
            <a:off x="-69683" y="3612867"/>
            <a:ext cx="9839182" cy="1191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50" sz="2500" u="sng">
                <a:solidFill>
                  <a:srgbClr val="929497"/>
                </a:solidFill>
              </a:defRPr>
            </a:lvl1pPr>
          </a:lstStyle>
          <a:p>
            <a:pPr/>
            <a:r>
              <a:t>UVOD</a:t>
            </a:r>
          </a:p>
        </p:txBody>
      </p:sp>
      <p:sp>
        <p:nvSpPr>
          <p:cNvPr id="178" name="Text Box 2"/>
          <p:cNvSpPr txBox="1"/>
          <p:nvPr/>
        </p:nvSpPr>
        <p:spPr>
          <a:xfrm>
            <a:off x="34524001" y="27582263"/>
            <a:ext cx="7048612" cy="1365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 defTabSz="192087">
              <a:lnSpc>
                <a:spcPct val="100000"/>
              </a:lnSpc>
              <a:spcBef>
                <a:spcPts val="0"/>
              </a:spcBef>
              <a:defRPr b="1" sz="3600" u="sng">
                <a:solidFill>
                  <a:srgbClr val="234A79"/>
                </a:solidFill>
                <a:latin typeface="Gibson SemBd"/>
                <a:ea typeface="Gibson SemBd"/>
                <a:cs typeface="Gibson SemBd"/>
                <a:sym typeface="Gibson SemBd"/>
              </a:defRPr>
            </a:lvl1pPr>
          </a:lstStyle>
          <a:p>
            <a:pPr/>
            <a:r>
              <a:t>CONTACT INFORMATION</a:t>
            </a:r>
          </a:p>
        </p:txBody>
      </p:sp>
      <p:sp>
        <p:nvSpPr>
          <p:cNvPr id="179" name="Text Box 2"/>
          <p:cNvSpPr txBox="1"/>
          <p:nvPr/>
        </p:nvSpPr>
        <p:spPr>
          <a:xfrm>
            <a:off x="-69683" y="5693200"/>
            <a:ext cx="9839182" cy="1191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50" sz="2500" u="sng">
                <a:solidFill>
                  <a:srgbClr val="929497"/>
                </a:solidFill>
              </a:defRPr>
            </a:lvl1pPr>
          </a:lstStyle>
          <a:p>
            <a:pPr/>
            <a:r>
              <a:t>METODE</a:t>
            </a:r>
          </a:p>
        </p:txBody>
      </p:sp>
      <p:sp>
        <p:nvSpPr>
          <p:cNvPr id="180" name="Text Box 2"/>
          <p:cNvSpPr txBox="1"/>
          <p:nvPr/>
        </p:nvSpPr>
        <p:spPr>
          <a:xfrm>
            <a:off x="-15899" y="8037462"/>
            <a:ext cx="9839182" cy="1191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50" sz="2500" u="sng">
                <a:solidFill>
                  <a:srgbClr val="929497"/>
                </a:solidFill>
              </a:defRPr>
            </a:lvl1pPr>
          </a:lstStyle>
          <a:p>
            <a:pPr/>
            <a:r>
              <a:t>REZULTATI</a:t>
            </a:r>
          </a:p>
        </p:txBody>
      </p:sp>
      <p:sp>
        <p:nvSpPr>
          <p:cNvPr id="181" name="Text Box 2"/>
          <p:cNvSpPr txBox="1"/>
          <p:nvPr/>
        </p:nvSpPr>
        <p:spPr>
          <a:xfrm>
            <a:off x="-15899" y="10993959"/>
            <a:ext cx="9839182" cy="1191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02" tIns="409802" rIns="409802" bIns="409802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b="1" spc="-50" sz="2500" u="sng">
                <a:solidFill>
                  <a:srgbClr val="929497"/>
                </a:solidFill>
              </a:defRPr>
            </a:lvl1pPr>
          </a:lstStyle>
          <a:p>
            <a:pPr/>
            <a:r>
              <a:t>ZAKLJUČAK</a:t>
            </a:r>
          </a:p>
        </p:txBody>
      </p:sp>
      <p:sp>
        <p:nvSpPr>
          <p:cNvPr id="182" name="Rectangle"/>
          <p:cNvSpPr/>
          <p:nvPr/>
        </p:nvSpPr>
        <p:spPr>
          <a:xfrm>
            <a:off x="-11897" y="13458488"/>
            <a:ext cx="9799250" cy="254793"/>
          </a:xfrm>
          <a:prstGeom prst="rect">
            <a:avLst/>
          </a:prstGeom>
          <a:solidFill>
            <a:srgbClr val="EE230C"/>
          </a:solidFill>
          <a:ln w="12700"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Rectangle"/>
          <p:cNvSpPr/>
          <p:nvPr/>
        </p:nvSpPr>
        <p:spPr>
          <a:xfrm>
            <a:off x="179291" y="3940754"/>
            <a:ext cx="9341234" cy="1974243"/>
          </a:xfrm>
          <a:prstGeom prst="rect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Rectangle"/>
          <p:cNvSpPr/>
          <p:nvPr/>
        </p:nvSpPr>
        <p:spPr>
          <a:xfrm>
            <a:off x="179291" y="5994564"/>
            <a:ext cx="9341234" cy="2239069"/>
          </a:xfrm>
          <a:prstGeom prst="rect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Rectangle"/>
          <p:cNvSpPr/>
          <p:nvPr/>
        </p:nvSpPr>
        <p:spPr>
          <a:xfrm>
            <a:off x="179291" y="8313200"/>
            <a:ext cx="9341234" cy="2958560"/>
          </a:xfrm>
          <a:prstGeom prst="rect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6" name="Rectangle"/>
          <p:cNvSpPr/>
          <p:nvPr/>
        </p:nvSpPr>
        <p:spPr>
          <a:xfrm>
            <a:off x="179291" y="11351327"/>
            <a:ext cx="9341234" cy="1619323"/>
          </a:xfrm>
          <a:prstGeom prst="rect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7" name="#CROBiB2026"/>
          <p:cNvSpPr txBox="1"/>
          <p:nvPr/>
        </p:nvSpPr>
        <p:spPr>
          <a:xfrm>
            <a:off x="8233433" y="13458488"/>
            <a:ext cx="1497064" cy="301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" tIns="20320" rIns="20320" bIns="20320" anchor="ctr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b="1" sz="1700">
                <a:solidFill>
                  <a:srgbClr val="FFFFFF"/>
                </a:solidFill>
              </a:defRPr>
            </a:lvl1pPr>
          </a:lstStyle>
          <a:p>
            <a:pPr/>
            <a:r>
              <a:t>#CROBiB2026</a:t>
            </a:r>
          </a:p>
        </p:txBody>
      </p:sp>
      <p:sp>
        <p:nvSpPr>
          <p:cNvPr id="188" name="Rectangle"/>
          <p:cNvSpPr/>
          <p:nvPr/>
        </p:nvSpPr>
        <p:spPr>
          <a:xfrm>
            <a:off x="-11896" y="239176"/>
            <a:ext cx="6872388" cy="254794"/>
          </a:xfrm>
          <a:prstGeom prst="rect">
            <a:avLst/>
          </a:prstGeom>
          <a:solidFill>
            <a:srgbClr val="EE230C"/>
          </a:solidFill>
          <a:ln w="12700">
            <a:miter lim="400000"/>
          </a:ln>
        </p:spPr>
        <p:txBody>
          <a:bodyPr lIns="20320" tIns="20320" rIns="20320" bIns="2032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9" name="TREĆI HRVATSKI KONGRES O BIOSIGURNOSTI I BIOZAŠTITI…"/>
          <p:cNvSpPr txBox="1"/>
          <p:nvPr/>
        </p:nvSpPr>
        <p:spPr>
          <a:xfrm>
            <a:off x="-19190" y="68137"/>
            <a:ext cx="6949078" cy="5968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" tIns="20320" rIns="20320" bIns="20320" anchor="ctr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spc="-36" sz="1800">
                <a:solidFill>
                  <a:srgbClr val="FFFFFF"/>
                </a:solidFill>
                <a:latin typeface="Monaco"/>
                <a:ea typeface="Monaco"/>
                <a:cs typeface="Monaco"/>
                <a:sym typeface="Monaco"/>
              </a:defRPr>
            </a:pPr>
            <a:r>
              <a:t>TREĆI HRVATSKI KONGRES O BIOSIGURNOSTI I BIOZAŠTITI </a:t>
            </a:r>
          </a:p>
          <a:p>
            <a:pPr>
              <a:lnSpc>
                <a:spcPct val="80000"/>
              </a:lnSpc>
              <a:spcBef>
                <a:spcPts val="0"/>
              </a:spcBef>
              <a:defRPr spc="-36" sz="1800">
                <a:solidFill>
                  <a:srgbClr val="FFFFFF"/>
                </a:solidFill>
                <a:latin typeface="Monaco"/>
                <a:ea typeface="Monaco"/>
                <a:cs typeface="Monaco"/>
                <a:sym typeface="Monaco"/>
              </a:defRPr>
            </a:pPr>
            <a:r>
              <a:t>s međunarodnim sudjelovanjem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320" tIns="20320" rIns="20320" bIns="2032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0320" tIns="20320" rIns="20320" bIns="2032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320" tIns="20320" rIns="20320" bIns="2032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0320" tIns="20320" rIns="20320" bIns="2032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